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4" r:id="rId1"/>
  </p:sldMasterIdLst>
  <p:notesMasterIdLst>
    <p:notesMasterId r:id="rId12"/>
  </p:notesMasterIdLst>
  <p:sldIdLst>
    <p:sldId id="256" r:id="rId2"/>
    <p:sldId id="257" r:id="rId3"/>
    <p:sldId id="258" r:id="rId4"/>
    <p:sldId id="259" r:id="rId5"/>
    <p:sldId id="260" r:id="rId6"/>
    <p:sldId id="261" r:id="rId7"/>
    <p:sldId id="262" r:id="rId8"/>
    <p:sldId id="263" r:id="rId9"/>
    <p:sldId id="268" r:id="rId10"/>
    <p:sldId id="266"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33717" autoAdjust="0"/>
  </p:normalViewPr>
  <p:slideViewPr>
    <p:cSldViewPr>
      <p:cViewPr varScale="1">
        <p:scale>
          <a:sx n="39" d="100"/>
          <a:sy n="39" d="100"/>
        </p:scale>
        <p:origin x="3684" y="5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7" d="100"/>
          <a:sy n="87" d="100"/>
        </p:scale>
        <p:origin x="3804"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A40B1614-E107-49D5-8841-82B5EE04F176}" type="datetimeFigureOut">
              <a:rPr lang="en-US" smtClean="0"/>
              <a:t>5/16/2017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E26A06DB-D9F7-49C1-86C1-74F669C4E560}" type="slidenum">
              <a:rPr lang="en-US" smtClean="0"/>
              <a:t>‹#›</a:t>
            </a:fld>
            <a:endParaRPr lang="en-US"/>
          </a:p>
        </p:txBody>
      </p:sp>
    </p:spTree>
    <p:extLst>
      <p:ext uri="{BB962C8B-B14F-4D97-AF65-F5344CB8AC3E}">
        <p14:creationId xmlns:p14="http://schemas.microsoft.com/office/powerpoint/2010/main" val="22722219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dirty="0"/>
          </a:p>
        </p:txBody>
      </p:sp>
      <p:sp>
        <p:nvSpPr>
          <p:cNvPr id="4" name="Slide Number Placeholder 3"/>
          <p:cNvSpPr>
            <a:spLocks noGrp="1"/>
          </p:cNvSpPr>
          <p:nvPr>
            <p:ph type="sldNum" sz="quarter" idx="10"/>
          </p:nvPr>
        </p:nvSpPr>
        <p:spPr/>
        <p:txBody>
          <a:bodyPr/>
          <a:lstStyle/>
          <a:p>
            <a:fld id="{E26A06DB-D9F7-49C1-86C1-74F669C4E560}" type="slidenum">
              <a:rPr lang="en-US" smtClean="0"/>
              <a:t>1</a:t>
            </a:fld>
            <a:endParaRPr lang="en-US"/>
          </a:p>
        </p:txBody>
      </p:sp>
    </p:spTree>
    <p:extLst>
      <p:ext uri="{BB962C8B-B14F-4D97-AF65-F5344CB8AC3E}">
        <p14:creationId xmlns:p14="http://schemas.microsoft.com/office/powerpoint/2010/main" val="21040575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E26A06DB-D9F7-49C1-86C1-74F669C4E560}" type="slidenum">
              <a:rPr lang="en-US" smtClean="0"/>
              <a:t>10</a:t>
            </a:fld>
            <a:endParaRPr lang="en-US"/>
          </a:p>
        </p:txBody>
      </p:sp>
    </p:spTree>
    <p:extLst>
      <p:ext uri="{BB962C8B-B14F-4D97-AF65-F5344CB8AC3E}">
        <p14:creationId xmlns:p14="http://schemas.microsoft.com/office/powerpoint/2010/main" val="27757161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6A06DB-D9F7-49C1-86C1-74F669C4E560}" type="slidenum">
              <a:rPr lang="en-US" smtClean="0"/>
              <a:t>2</a:t>
            </a:fld>
            <a:endParaRPr lang="en-US"/>
          </a:p>
        </p:txBody>
      </p:sp>
    </p:spTree>
    <p:extLst>
      <p:ext uri="{BB962C8B-B14F-4D97-AF65-F5344CB8AC3E}">
        <p14:creationId xmlns:p14="http://schemas.microsoft.com/office/powerpoint/2010/main" val="27558615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6A06DB-D9F7-49C1-86C1-74F669C4E560}" type="slidenum">
              <a:rPr lang="en-US" smtClean="0"/>
              <a:t>3</a:t>
            </a:fld>
            <a:endParaRPr lang="en-US"/>
          </a:p>
        </p:txBody>
      </p:sp>
    </p:spTree>
    <p:extLst>
      <p:ext uri="{BB962C8B-B14F-4D97-AF65-F5344CB8AC3E}">
        <p14:creationId xmlns:p14="http://schemas.microsoft.com/office/powerpoint/2010/main" val="2885875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6A06DB-D9F7-49C1-86C1-74F669C4E560}" type="slidenum">
              <a:rPr lang="en-US" smtClean="0"/>
              <a:t>4</a:t>
            </a:fld>
            <a:endParaRPr lang="en-US"/>
          </a:p>
        </p:txBody>
      </p:sp>
    </p:spTree>
    <p:extLst>
      <p:ext uri="{BB962C8B-B14F-4D97-AF65-F5344CB8AC3E}">
        <p14:creationId xmlns:p14="http://schemas.microsoft.com/office/powerpoint/2010/main" val="24104016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6A06DB-D9F7-49C1-86C1-74F669C4E560}" type="slidenum">
              <a:rPr lang="en-US" smtClean="0"/>
              <a:t>5</a:t>
            </a:fld>
            <a:endParaRPr lang="en-US"/>
          </a:p>
        </p:txBody>
      </p:sp>
    </p:spTree>
    <p:extLst>
      <p:ext uri="{BB962C8B-B14F-4D97-AF65-F5344CB8AC3E}">
        <p14:creationId xmlns:p14="http://schemas.microsoft.com/office/powerpoint/2010/main" val="3664886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6A06DB-D9F7-49C1-86C1-74F669C4E560}" type="slidenum">
              <a:rPr lang="en-US" smtClean="0"/>
              <a:t>6</a:t>
            </a:fld>
            <a:endParaRPr lang="en-US"/>
          </a:p>
        </p:txBody>
      </p:sp>
    </p:spTree>
    <p:extLst>
      <p:ext uri="{BB962C8B-B14F-4D97-AF65-F5344CB8AC3E}">
        <p14:creationId xmlns:p14="http://schemas.microsoft.com/office/powerpoint/2010/main" val="40642057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6A06DB-D9F7-49C1-86C1-74F669C4E560}" type="slidenum">
              <a:rPr lang="en-US" smtClean="0"/>
              <a:t>7</a:t>
            </a:fld>
            <a:endParaRPr lang="en-US"/>
          </a:p>
        </p:txBody>
      </p:sp>
    </p:spTree>
    <p:extLst>
      <p:ext uri="{BB962C8B-B14F-4D97-AF65-F5344CB8AC3E}">
        <p14:creationId xmlns:p14="http://schemas.microsoft.com/office/powerpoint/2010/main" val="36120451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6A06DB-D9F7-49C1-86C1-74F669C4E560}" type="slidenum">
              <a:rPr lang="en-US" smtClean="0"/>
              <a:t>8</a:t>
            </a:fld>
            <a:endParaRPr lang="en-US"/>
          </a:p>
        </p:txBody>
      </p:sp>
    </p:spTree>
    <p:extLst>
      <p:ext uri="{BB962C8B-B14F-4D97-AF65-F5344CB8AC3E}">
        <p14:creationId xmlns:p14="http://schemas.microsoft.com/office/powerpoint/2010/main" val="30790731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6A06DB-D9F7-49C1-86C1-74F669C4E560}" type="slidenum">
              <a:rPr lang="en-US" smtClean="0"/>
              <a:t>9</a:t>
            </a:fld>
            <a:endParaRPr lang="en-US"/>
          </a:p>
        </p:txBody>
      </p:sp>
    </p:spTree>
    <p:extLst>
      <p:ext uri="{BB962C8B-B14F-4D97-AF65-F5344CB8AC3E}">
        <p14:creationId xmlns:p14="http://schemas.microsoft.com/office/powerpoint/2010/main" val="36987897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408EEF0-8D0E-45B4-94D4-0F91A85D83FE}" type="datetimeFigureOut">
              <a:rPr lang="en-US" smtClean="0"/>
              <a:t>5/16/2017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FEFF4F-7A85-4B68-90CD-99A4020B6130}" type="slidenum">
              <a:rPr lang="en-US" smtClean="0"/>
              <a:t>‹#›</a:t>
            </a:fld>
            <a:endParaRPr lang="en-US"/>
          </a:p>
        </p:txBody>
      </p:sp>
    </p:spTree>
    <p:extLst>
      <p:ext uri="{BB962C8B-B14F-4D97-AF65-F5344CB8AC3E}">
        <p14:creationId xmlns:p14="http://schemas.microsoft.com/office/powerpoint/2010/main" val="1496184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08EEF0-8D0E-45B4-94D4-0F91A85D83FE}" type="datetimeFigureOut">
              <a:rPr lang="en-US" smtClean="0"/>
              <a:t>5/16/2017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FEFF4F-7A85-4B68-90CD-99A4020B6130}" type="slidenum">
              <a:rPr lang="en-US" smtClean="0"/>
              <a:t>‹#›</a:t>
            </a:fld>
            <a:endParaRPr lang="en-US"/>
          </a:p>
        </p:txBody>
      </p:sp>
    </p:spTree>
    <p:extLst>
      <p:ext uri="{BB962C8B-B14F-4D97-AF65-F5344CB8AC3E}">
        <p14:creationId xmlns:p14="http://schemas.microsoft.com/office/powerpoint/2010/main" val="14490576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08EEF0-8D0E-45B4-94D4-0F91A85D83FE}" type="datetimeFigureOut">
              <a:rPr lang="en-US" smtClean="0"/>
              <a:t>5/16/2017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FEFF4F-7A85-4B68-90CD-99A4020B6130}"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0947933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08EEF0-8D0E-45B4-94D4-0F91A85D83FE}" type="datetimeFigureOut">
              <a:rPr lang="en-US" smtClean="0"/>
              <a:t>5/16/2017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FEFF4F-7A85-4B68-90CD-99A4020B6130}" type="slidenum">
              <a:rPr lang="en-US" smtClean="0"/>
              <a:t>‹#›</a:t>
            </a:fld>
            <a:endParaRPr lang="en-US"/>
          </a:p>
        </p:txBody>
      </p:sp>
    </p:spTree>
    <p:extLst>
      <p:ext uri="{BB962C8B-B14F-4D97-AF65-F5344CB8AC3E}">
        <p14:creationId xmlns:p14="http://schemas.microsoft.com/office/powerpoint/2010/main" val="32645313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08EEF0-8D0E-45B4-94D4-0F91A85D83FE}" type="datetimeFigureOut">
              <a:rPr lang="en-US" smtClean="0"/>
              <a:t>5/16/2017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FEFF4F-7A85-4B68-90CD-99A4020B6130}"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5062345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08EEF0-8D0E-45B4-94D4-0F91A85D83FE}" type="datetimeFigureOut">
              <a:rPr lang="en-US" smtClean="0"/>
              <a:t>5/16/2017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FEFF4F-7A85-4B68-90CD-99A4020B6130}" type="slidenum">
              <a:rPr lang="en-US" smtClean="0"/>
              <a:t>‹#›</a:t>
            </a:fld>
            <a:endParaRPr lang="en-US"/>
          </a:p>
        </p:txBody>
      </p:sp>
    </p:spTree>
    <p:extLst>
      <p:ext uri="{BB962C8B-B14F-4D97-AF65-F5344CB8AC3E}">
        <p14:creationId xmlns:p14="http://schemas.microsoft.com/office/powerpoint/2010/main" val="36939462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408EEF0-8D0E-45B4-94D4-0F91A85D83FE}" type="datetimeFigureOut">
              <a:rPr lang="en-US" smtClean="0"/>
              <a:t>5/16/2017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FEFF4F-7A85-4B68-90CD-99A4020B6130}" type="slidenum">
              <a:rPr lang="en-US" smtClean="0"/>
              <a:t>‹#›</a:t>
            </a:fld>
            <a:endParaRPr lang="en-US"/>
          </a:p>
        </p:txBody>
      </p:sp>
    </p:spTree>
    <p:extLst>
      <p:ext uri="{BB962C8B-B14F-4D97-AF65-F5344CB8AC3E}">
        <p14:creationId xmlns:p14="http://schemas.microsoft.com/office/powerpoint/2010/main" val="20031634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408EEF0-8D0E-45B4-94D4-0F91A85D83FE}" type="datetimeFigureOut">
              <a:rPr lang="en-US" smtClean="0"/>
              <a:t>5/16/2017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FEFF4F-7A85-4B68-90CD-99A4020B6130}" type="slidenum">
              <a:rPr lang="en-US" smtClean="0"/>
              <a:t>‹#›</a:t>
            </a:fld>
            <a:endParaRPr lang="en-US"/>
          </a:p>
        </p:txBody>
      </p:sp>
    </p:spTree>
    <p:extLst>
      <p:ext uri="{BB962C8B-B14F-4D97-AF65-F5344CB8AC3E}">
        <p14:creationId xmlns:p14="http://schemas.microsoft.com/office/powerpoint/2010/main" val="413723717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408EEF0-8D0E-45B4-94D4-0F91A85D83FE}" type="datetimeFigureOut">
              <a:rPr lang="en-US" smtClean="0"/>
              <a:t>5/16/2017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FEFF4F-7A85-4B68-90CD-99A4020B6130}" type="slidenum">
              <a:rPr lang="en-US" smtClean="0"/>
              <a:t>‹#›</a:t>
            </a:fld>
            <a:endParaRPr lang="en-US"/>
          </a:p>
        </p:txBody>
      </p:sp>
    </p:spTree>
    <p:extLst>
      <p:ext uri="{BB962C8B-B14F-4D97-AF65-F5344CB8AC3E}">
        <p14:creationId xmlns:p14="http://schemas.microsoft.com/office/powerpoint/2010/main" val="301521200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08EEF0-8D0E-45B4-94D4-0F91A85D83FE}" type="datetimeFigureOut">
              <a:rPr lang="en-US" smtClean="0"/>
              <a:t>5/16/2017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FEFF4F-7A85-4B68-90CD-99A4020B6130}" type="slidenum">
              <a:rPr lang="en-US" smtClean="0"/>
              <a:t>‹#›</a:t>
            </a:fld>
            <a:endParaRPr lang="en-US"/>
          </a:p>
        </p:txBody>
      </p:sp>
    </p:spTree>
    <p:extLst>
      <p:ext uri="{BB962C8B-B14F-4D97-AF65-F5344CB8AC3E}">
        <p14:creationId xmlns:p14="http://schemas.microsoft.com/office/powerpoint/2010/main" val="15323320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408EEF0-8D0E-45B4-94D4-0F91A85D83FE}" type="datetimeFigureOut">
              <a:rPr lang="en-US" smtClean="0"/>
              <a:t>5/16/2017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FEFF4F-7A85-4B68-90CD-99A4020B6130}" type="slidenum">
              <a:rPr lang="en-US" smtClean="0"/>
              <a:t>‹#›</a:t>
            </a:fld>
            <a:endParaRPr lang="en-US"/>
          </a:p>
        </p:txBody>
      </p:sp>
    </p:spTree>
    <p:extLst>
      <p:ext uri="{BB962C8B-B14F-4D97-AF65-F5344CB8AC3E}">
        <p14:creationId xmlns:p14="http://schemas.microsoft.com/office/powerpoint/2010/main" val="21523088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408EEF0-8D0E-45B4-94D4-0F91A85D83FE}" type="datetimeFigureOut">
              <a:rPr lang="en-US" smtClean="0"/>
              <a:t>5/16/2017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FEFF4F-7A85-4B68-90CD-99A4020B6130}" type="slidenum">
              <a:rPr lang="en-US" smtClean="0"/>
              <a:t>‹#›</a:t>
            </a:fld>
            <a:endParaRPr lang="en-US"/>
          </a:p>
        </p:txBody>
      </p:sp>
    </p:spTree>
    <p:extLst>
      <p:ext uri="{BB962C8B-B14F-4D97-AF65-F5344CB8AC3E}">
        <p14:creationId xmlns:p14="http://schemas.microsoft.com/office/powerpoint/2010/main" val="24768483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408EEF0-8D0E-45B4-94D4-0F91A85D83FE}" type="datetimeFigureOut">
              <a:rPr lang="en-US" smtClean="0"/>
              <a:t>5/16/2017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FEFF4F-7A85-4B68-90CD-99A4020B6130}" type="slidenum">
              <a:rPr lang="en-US" smtClean="0"/>
              <a:t>‹#›</a:t>
            </a:fld>
            <a:endParaRPr lang="en-US"/>
          </a:p>
        </p:txBody>
      </p:sp>
    </p:spTree>
    <p:extLst>
      <p:ext uri="{BB962C8B-B14F-4D97-AF65-F5344CB8AC3E}">
        <p14:creationId xmlns:p14="http://schemas.microsoft.com/office/powerpoint/2010/main" val="1680175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08EEF0-8D0E-45B4-94D4-0F91A85D83FE}" type="datetimeFigureOut">
              <a:rPr lang="en-US" smtClean="0"/>
              <a:t>5/16/2017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6FEFF4F-7A85-4B68-90CD-99A4020B6130}" type="slidenum">
              <a:rPr lang="en-US" smtClean="0"/>
              <a:t>‹#›</a:t>
            </a:fld>
            <a:endParaRPr lang="en-US"/>
          </a:p>
        </p:txBody>
      </p:sp>
    </p:spTree>
    <p:extLst>
      <p:ext uri="{BB962C8B-B14F-4D97-AF65-F5344CB8AC3E}">
        <p14:creationId xmlns:p14="http://schemas.microsoft.com/office/powerpoint/2010/main" val="1451278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08EEF0-8D0E-45B4-94D4-0F91A85D83FE}" type="datetimeFigureOut">
              <a:rPr lang="en-US" smtClean="0"/>
              <a:t>5/16/2017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FEFF4F-7A85-4B68-90CD-99A4020B6130}" type="slidenum">
              <a:rPr lang="en-US" smtClean="0"/>
              <a:t>‹#›</a:t>
            </a:fld>
            <a:endParaRPr lang="en-US"/>
          </a:p>
        </p:txBody>
      </p:sp>
    </p:spTree>
    <p:extLst>
      <p:ext uri="{BB962C8B-B14F-4D97-AF65-F5344CB8AC3E}">
        <p14:creationId xmlns:p14="http://schemas.microsoft.com/office/powerpoint/2010/main" val="29744843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08EEF0-8D0E-45B4-94D4-0F91A85D83FE}" type="datetimeFigureOut">
              <a:rPr lang="en-US" smtClean="0"/>
              <a:t>5/16/2017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FEFF4F-7A85-4B68-90CD-99A4020B6130}" type="slidenum">
              <a:rPr lang="en-US" smtClean="0"/>
              <a:t>‹#›</a:t>
            </a:fld>
            <a:endParaRPr lang="en-US"/>
          </a:p>
        </p:txBody>
      </p:sp>
    </p:spTree>
    <p:extLst>
      <p:ext uri="{BB962C8B-B14F-4D97-AF65-F5344CB8AC3E}">
        <p14:creationId xmlns:p14="http://schemas.microsoft.com/office/powerpoint/2010/main" val="24328299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408EEF0-8D0E-45B4-94D4-0F91A85D83FE}" type="datetimeFigureOut">
              <a:rPr lang="en-US" smtClean="0"/>
              <a:t>5/16/2017</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06FEFF4F-7A85-4B68-90CD-99A4020B6130}" type="slidenum">
              <a:rPr lang="en-US" smtClean="0"/>
              <a:t>‹#›</a:t>
            </a:fld>
            <a:endParaRPr lang="en-US"/>
          </a:p>
        </p:txBody>
      </p:sp>
    </p:spTree>
    <p:extLst>
      <p:ext uri="{BB962C8B-B14F-4D97-AF65-F5344CB8AC3E}">
        <p14:creationId xmlns:p14="http://schemas.microsoft.com/office/powerpoint/2010/main" val="623070142"/>
      </p:ext>
    </p:extLst>
  </p:cSld>
  <p:clrMap bg1="lt1" tx1="dk1" bg2="lt2" tx2="dk2" accent1="accent1" accent2="accent2" accent3="accent3" accent4="accent4" accent5="accent5" accent6="accent6" hlink="hlink" folHlink="folHlink"/>
  <p:sldLayoutIdLst>
    <p:sldLayoutId id="2147483815" r:id="rId1"/>
    <p:sldLayoutId id="2147483816" r:id="rId2"/>
    <p:sldLayoutId id="2147483817" r:id="rId3"/>
    <p:sldLayoutId id="2147483818" r:id="rId4"/>
    <p:sldLayoutId id="2147483819" r:id="rId5"/>
    <p:sldLayoutId id="2147483820" r:id="rId6"/>
    <p:sldLayoutId id="2147483821" r:id="rId7"/>
    <p:sldLayoutId id="2147483822" r:id="rId8"/>
    <p:sldLayoutId id="2147483823" r:id="rId9"/>
    <p:sldLayoutId id="2147483824" r:id="rId10"/>
    <p:sldLayoutId id="2147483825" r:id="rId11"/>
    <p:sldLayoutId id="2147483826" r:id="rId12"/>
    <p:sldLayoutId id="2147483827" r:id="rId13"/>
    <p:sldLayoutId id="2147483828" r:id="rId14"/>
    <p:sldLayoutId id="2147483829" r:id="rId15"/>
    <p:sldLayoutId id="214748383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057401"/>
            <a:ext cx="6248400" cy="3733800"/>
          </a:xfrm>
        </p:spPr>
        <p:txBody>
          <a:bodyPr>
            <a:normAutofit/>
          </a:bodyPr>
          <a:lstStyle/>
          <a:p>
            <a:r>
              <a:rPr lang="en-US" dirty="0" smtClean="0"/>
              <a:t>Sullivan </a:t>
            </a:r>
            <a:r>
              <a:rPr lang="en-US" dirty="0" smtClean="0"/>
              <a:t>County Shared Services Panel</a:t>
            </a:r>
            <a:endParaRPr lang="en-US" dirty="0"/>
          </a:p>
        </p:txBody>
      </p:sp>
      <p:sp>
        <p:nvSpPr>
          <p:cNvPr id="3" name="Subtitle 2"/>
          <p:cNvSpPr>
            <a:spLocks noGrp="1"/>
          </p:cNvSpPr>
          <p:nvPr>
            <p:ph type="subTitle" idx="1"/>
          </p:nvPr>
        </p:nvSpPr>
        <p:spPr>
          <a:xfrm>
            <a:off x="381000" y="5725299"/>
            <a:ext cx="6400800" cy="533400"/>
          </a:xfrm>
        </p:spPr>
        <p:txBody>
          <a:bodyPr/>
          <a:lstStyle/>
          <a:p>
            <a:r>
              <a:rPr lang="en-US" b="1" dirty="0" smtClean="0"/>
              <a:t>May 16, 2017</a:t>
            </a:r>
            <a:endParaRPr lang="en-US" b="1" dirty="0"/>
          </a:p>
        </p:txBody>
      </p:sp>
      <p:pic>
        <p:nvPicPr>
          <p:cNvPr id="1026" name="Picture 2" descr="LOGO_SEAL_200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67000" y="1081088"/>
            <a:ext cx="2743200" cy="150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391006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1" y="368300"/>
            <a:ext cx="3505200" cy="1320800"/>
          </a:xfrm>
        </p:spPr>
        <p:txBody>
          <a:bodyPr/>
          <a:lstStyle/>
          <a:p>
            <a:pPr algn="ctr"/>
            <a:r>
              <a:rPr lang="en-US" dirty="0" smtClean="0"/>
              <a:t>NEXT STEPS</a:t>
            </a:r>
            <a:endParaRPr lang="en-US" dirty="0"/>
          </a:p>
        </p:txBody>
      </p:sp>
      <p:sp>
        <p:nvSpPr>
          <p:cNvPr id="3" name="Content Placeholder 2"/>
          <p:cNvSpPr>
            <a:spLocks noGrp="1"/>
          </p:cNvSpPr>
          <p:nvPr>
            <p:ph idx="1"/>
          </p:nvPr>
        </p:nvSpPr>
        <p:spPr/>
        <p:txBody>
          <a:bodyPr>
            <a:normAutofit/>
          </a:bodyPr>
          <a:lstStyle/>
          <a:p>
            <a:r>
              <a:rPr lang="en-US" sz="3600" dirty="0" smtClean="0">
                <a:solidFill>
                  <a:schemeClr val="tx1"/>
                </a:solidFill>
              </a:rPr>
              <a:t>Set Next Meeting.</a:t>
            </a:r>
          </a:p>
          <a:p>
            <a:r>
              <a:rPr lang="en-US" sz="3600" dirty="0" smtClean="0">
                <a:solidFill>
                  <a:schemeClr val="tx1"/>
                </a:solidFill>
              </a:rPr>
              <a:t>Deadline to get information back is </a:t>
            </a:r>
            <a:r>
              <a:rPr lang="en-US" sz="3600" b="1" i="1" u="sng" dirty="0" smtClean="0">
                <a:solidFill>
                  <a:srgbClr val="008000"/>
                </a:solidFill>
              </a:rPr>
              <a:t>JUNE 1</a:t>
            </a:r>
            <a:r>
              <a:rPr lang="en-US" sz="3600" b="1" i="1" u="sng" baseline="30000" dirty="0" smtClean="0">
                <a:solidFill>
                  <a:srgbClr val="008000"/>
                </a:solidFill>
              </a:rPr>
              <a:t>ST</a:t>
            </a:r>
            <a:r>
              <a:rPr lang="en-US" sz="3600" b="1" i="1" u="sng" dirty="0" smtClean="0">
                <a:solidFill>
                  <a:srgbClr val="008000"/>
                </a:solidFill>
              </a:rPr>
              <a:t> </a:t>
            </a:r>
          </a:p>
          <a:p>
            <a:r>
              <a:rPr lang="en-US" sz="3600" dirty="0" smtClean="0">
                <a:solidFill>
                  <a:schemeClr val="tx1"/>
                </a:solidFill>
              </a:rPr>
              <a:t>Affidavit for “No Intent to Comply”.</a:t>
            </a:r>
          </a:p>
        </p:txBody>
      </p:sp>
      <p:pic>
        <p:nvPicPr>
          <p:cNvPr id="5" name="Picture 2" descr="LOGO_SEAL_200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0650" y="-9525"/>
            <a:ext cx="2076450" cy="103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019228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762000"/>
            <a:ext cx="5123749" cy="620116"/>
          </a:xfrm>
        </p:spPr>
        <p:txBody>
          <a:bodyPr>
            <a:normAutofit fontScale="90000"/>
          </a:bodyPr>
          <a:lstStyle/>
          <a:p>
            <a:r>
              <a:rPr lang="en-US" dirty="0" smtClean="0"/>
              <a:t>      Tonight’s Goals</a:t>
            </a:r>
            <a:endParaRPr lang="en-US" dirty="0"/>
          </a:p>
        </p:txBody>
      </p:sp>
      <p:sp>
        <p:nvSpPr>
          <p:cNvPr id="3" name="Content Placeholder 2"/>
          <p:cNvSpPr>
            <a:spLocks noGrp="1"/>
          </p:cNvSpPr>
          <p:nvPr>
            <p:ph idx="1"/>
          </p:nvPr>
        </p:nvSpPr>
        <p:spPr>
          <a:xfrm>
            <a:off x="609599" y="2160590"/>
            <a:ext cx="6347714" cy="4087810"/>
          </a:xfrm>
        </p:spPr>
        <p:txBody>
          <a:bodyPr>
            <a:noAutofit/>
          </a:bodyPr>
          <a:lstStyle/>
          <a:p>
            <a:r>
              <a:rPr lang="en-US" sz="1600" dirty="0" smtClean="0">
                <a:solidFill>
                  <a:schemeClr val="tx1"/>
                </a:solidFill>
              </a:rPr>
              <a:t>Understanding the Mandate</a:t>
            </a:r>
          </a:p>
          <a:p>
            <a:pPr lvl="1"/>
            <a:r>
              <a:rPr lang="en-US" dirty="0" smtClean="0">
                <a:solidFill>
                  <a:schemeClr val="tx1"/>
                </a:solidFill>
              </a:rPr>
              <a:t>Purpose</a:t>
            </a:r>
          </a:p>
          <a:p>
            <a:pPr lvl="1"/>
            <a:r>
              <a:rPr lang="en-US" dirty="0" smtClean="0">
                <a:solidFill>
                  <a:schemeClr val="tx1"/>
                </a:solidFill>
              </a:rPr>
              <a:t>Composition of the Panel</a:t>
            </a:r>
          </a:p>
          <a:p>
            <a:pPr lvl="1"/>
            <a:r>
              <a:rPr lang="en-US" dirty="0" smtClean="0">
                <a:solidFill>
                  <a:schemeClr val="tx1"/>
                </a:solidFill>
              </a:rPr>
              <a:t>Role of the Chair</a:t>
            </a:r>
          </a:p>
          <a:p>
            <a:pPr lvl="1"/>
            <a:r>
              <a:rPr lang="en-US" dirty="0" smtClean="0">
                <a:solidFill>
                  <a:schemeClr val="tx1"/>
                </a:solidFill>
              </a:rPr>
              <a:t>Role of the Panel Members</a:t>
            </a:r>
          </a:p>
          <a:p>
            <a:pPr lvl="1"/>
            <a:r>
              <a:rPr lang="en-US" dirty="0" smtClean="0">
                <a:solidFill>
                  <a:schemeClr val="tx1"/>
                </a:solidFill>
              </a:rPr>
              <a:t>Required Activities &amp; Deadlines</a:t>
            </a:r>
          </a:p>
          <a:p>
            <a:pPr lvl="1"/>
            <a:r>
              <a:rPr lang="en-US" dirty="0" smtClean="0">
                <a:solidFill>
                  <a:schemeClr val="tx1"/>
                </a:solidFill>
              </a:rPr>
              <a:t>Plan Contents</a:t>
            </a:r>
          </a:p>
          <a:p>
            <a:r>
              <a:rPr lang="en-US" sz="1600" dirty="0" smtClean="0">
                <a:solidFill>
                  <a:schemeClr val="tx1"/>
                </a:solidFill>
              </a:rPr>
              <a:t>Concerns &amp; Questions</a:t>
            </a:r>
          </a:p>
          <a:p>
            <a:r>
              <a:rPr lang="en-US" sz="1600" dirty="0" smtClean="0">
                <a:solidFill>
                  <a:schemeClr val="tx1"/>
                </a:solidFill>
              </a:rPr>
              <a:t>Examples of Shared Services</a:t>
            </a:r>
          </a:p>
          <a:p>
            <a:r>
              <a:rPr lang="en-US" sz="1600" dirty="0" smtClean="0">
                <a:solidFill>
                  <a:schemeClr val="tx1"/>
                </a:solidFill>
              </a:rPr>
              <a:t>Discuss New Ideas to Pursue</a:t>
            </a:r>
          </a:p>
          <a:p>
            <a:r>
              <a:rPr lang="en-US" sz="1600" dirty="0" smtClean="0">
                <a:solidFill>
                  <a:schemeClr val="tx1"/>
                </a:solidFill>
              </a:rPr>
              <a:t>Next Steps</a:t>
            </a:r>
            <a:endParaRPr lang="en-US" sz="1600" dirty="0">
              <a:solidFill>
                <a:schemeClr val="tx1"/>
              </a:solidFill>
            </a:endParaRPr>
          </a:p>
        </p:txBody>
      </p:sp>
      <p:pic>
        <p:nvPicPr>
          <p:cNvPr id="5" name="Picture 2" descr="LOGO_SEAL_200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38" y="46190"/>
            <a:ext cx="2076450" cy="103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530276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152400"/>
            <a:ext cx="4518912" cy="1219200"/>
          </a:xfrm>
        </p:spPr>
        <p:txBody>
          <a:bodyPr>
            <a:normAutofit fontScale="90000"/>
          </a:bodyPr>
          <a:lstStyle/>
          <a:p>
            <a:pPr algn="ctr"/>
            <a:r>
              <a:rPr lang="en-US" sz="4800" dirty="0" smtClean="0"/>
              <a:t>Understanding </a:t>
            </a:r>
            <a:r>
              <a:rPr lang="en-US" sz="4800" dirty="0"/>
              <a:t>the </a:t>
            </a:r>
            <a:r>
              <a:rPr lang="en-US" sz="4800" dirty="0" smtClean="0"/>
              <a:t>Mandate:</a:t>
            </a:r>
            <a:r>
              <a:rPr lang="en-US" sz="4800" dirty="0"/>
              <a:t/>
            </a:r>
            <a:br>
              <a:rPr lang="en-US" sz="4800" dirty="0"/>
            </a:br>
            <a:r>
              <a:rPr lang="en-US" sz="3600" dirty="0" smtClean="0"/>
              <a:t>Purpose</a:t>
            </a:r>
            <a:endParaRPr lang="en-US" sz="3600" dirty="0"/>
          </a:p>
        </p:txBody>
      </p:sp>
      <p:sp>
        <p:nvSpPr>
          <p:cNvPr id="3" name="Content Placeholder 2"/>
          <p:cNvSpPr>
            <a:spLocks noGrp="1"/>
          </p:cNvSpPr>
          <p:nvPr>
            <p:ph idx="1"/>
          </p:nvPr>
        </p:nvSpPr>
        <p:spPr/>
        <p:txBody>
          <a:bodyPr>
            <a:normAutofit lnSpcReduction="10000"/>
          </a:bodyPr>
          <a:lstStyle/>
          <a:p>
            <a:r>
              <a:rPr lang="en-US" dirty="0">
                <a:solidFill>
                  <a:schemeClr val="tx1"/>
                </a:solidFill>
              </a:rPr>
              <a:t>The FY 2018 State Budget includes a new </a:t>
            </a:r>
            <a:r>
              <a:rPr lang="en-US" dirty="0" smtClean="0">
                <a:solidFill>
                  <a:schemeClr val="tx1"/>
                </a:solidFill>
              </a:rPr>
              <a:t>mandate </a:t>
            </a:r>
            <a:r>
              <a:rPr lang="en-US" dirty="0">
                <a:solidFill>
                  <a:schemeClr val="tx1"/>
                </a:solidFill>
              </a:rPr>
              <a:t>designed to generate property tax savings by facilitating operational collaboration between local governments</a:t>
            </a:r>
            <a:r>
              <a:rPr lang="en-US" dirty="0" smtClean="0">
                <a:solidFill>
                  <a:schemeClr val="tx1"/>
                </a:solidFill>
              </a:rPr>
              <a:t>.</a:t>
            </a:r>
          </a:p>
          <a:p>
            <a:pPr marL="0" indent="0">
              <a:buNone/>
            </a:pPr>
            <a:endParaRPr lang="en-US" dirty="0" smtClean="0">
              <a:solidFill>
                <a:schemeClr val="tx1"/>
              </a:solidFill>
            </a:endParaRPr>
          </a:p>
          <a:p>
            <a:r>
              <a:rPr lang="en-US" dirty="0" smtClean="0">
                <a:solidFill>
                  <a:schemeClr val="tx1"/>
                </a:solidFill>
              </a:rPr>
              <a:t>The </a:t>
            </a:r>
            <a:r>
              <a:rPr lang="en-US" dirty="0">
                <a:solidFill>
                  <a:schemeClr val="tx1"/>
                </a:solidFill>
              </a:rPr>
              <a:t>County-wide Shared Services Initiative </a:t>
            </a:r>
            <a:r>
              <a:rPr lang="en-US" dirty="0" smtClean="0">
                <a:solidFill>
                  <a:schemeClr val="tx1"/>
                </a:solidFill>
              </a:rPr>
              <a:t>(mandate) </a:t>
            </a:r>
            <a:r>
              <a:rPr lang="en-US" dirty="0">
                <a:solidFill>
                  <a:schemeClr val="tx1"/>
                </a:solidFill>
              </a:rPr>
              <a:t>establishes a Shared Services Panel </a:t>
            </a:r>
            <a:r>
              <a:rPr lang="en-US" dirty="0" smtClean="0">
                <a:solidFill>
                  <a:schemeClr val="tx1"/>
                </a:solidFill>
              </a:rPr>
              <a:t>in </a:t>
            </a:r>
            <a:r>
              <a:rPr lang="en-US" dirty="0">
                <a:solidFill>
                  <a:schemeClr val="tx1"/>
                </a:solidFill>
              </a:rPr>
              <a:t>each county, chaired by the Chief Executive Officer of the County</a:t>
            </a:r>
            <a:r>
              <a:rPr lang="en-US" dirty="0" smtClean="0">
                <a:solidFill>
                  <a:schemeClr val="tx1"/>
                </a:solidFill>
              </a:rPr>
              <a:t>.</a:t>
            </a:r>
          </a:p>
          <a:p>
            <a:pPr marL="0" indent="0">
              <a:buNone/>
            </a:pPr>
            <a:endParaRPr lang="en-US" dirty="0" smtClean="0">
              <a:solidFill>
                <a:schemeClr val="tx1"/>
              </a:solidFill>
            </a:endParaRPr>
          </a:p>
          <a:p>
            <a:r>
              <a:rPr lang="en-US" dirty="0" smtClean="0">
                <a:solidFill>
                  <a:schemeClr val="tx1"/>
                </a:solidFill>
              </a:rPr>
              <a:t>The </a:t>
            </a:r>
            <a:r>
              <a:rPr lang="en-US" dirty="0">
                <a:solidFill>
                  <a:schemeClr val="tx1"/>
                </a:solidFill>
              </a:rPr>
              <a:t>Panels will work to help develop, and ultimately approve a County-wide Shared Service Property Tax Savings Plan (the "Plan"), through intergovernmental cooperation to find new opportunities to share and coordinate services</a:t>
            </a:r>
            <a:r>
              <a:rPr lang="en-US" dirty="0" smtClean="0">
                <a:solidFill>
                  <a:schemeClr val="tx1"/>
                </a:solidFill>
              </a:rPr>
              <a:t>.</a:t>
            </a:r>
          </a:p>
        </p:txBody>
      </p:sp>
      <p:pic>
        <p:nvPicPr>
          <p:cNvPr id="4" name="Picture 2" descr="LOGO_SEAL_200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2076450" cy="103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765450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33800" y="914400"/>
            <a:ext cx="3223512" cy="1016000"/>
          </a:xfrm>
        </p:spPr>
        <p:txBody>
          <a:bodyPr/>
          <a:lstStyle/>
          <a:p>
            <a:r>
              <a:rPr lang="en-US" sz="4400" dirty="0" smtClean="0"/>
              <a:t>Purpose</a:t>
            </a:r>
            <a:endParaRPr lang="en-US" sz="4400" dirty="0"/>
          </a:p>
        </p:txBody>
      </p:sp>
      <p:sp>
        <p:nvSpPr>
          <p:cNvPr id="3" name="Content Placeholder 2"/>
          <p:cNvSpPr>
            <a:spLocks noGrp="1"/>
          </p:cNvSpPr>
          <p:nvPr>
            <p:ph idx="1"/>
          </p:nvPr>
        </p:nvSpPr>
        <p:spPr>
          <a:xfrm>
            <a:off x="457200" y="2209800"/>
            <a:ext cx="8229600" cy="1600200"/>
          </a:xfrm>
        </p:spPr>
        <p:txBody>
          <a:bodyPr/>
          <a:lstStyle/>
          <a:p>
            <a:r>
              <a:rPr lang="en-US" dirty="0" smtClean="0">
                <a:solidFill>
                  <a:schemeClr val="tx1"/>
                </a:solidFill>
              </a:rPr>
              <a:t>Plans </a:t>
            </a:r>
            <a:r>
              <a:rPr lang="en-US" dirty="0">
                <a:solidFill>
                  <a:schemeClr val="tx1"/>
                </a:solidFill>
              </a:rPr>
              <a:t>that create actual and demonstrable property tax savings </a:t>
            </a:r>
            <a:r>
              <a:rPr lang="en-US" u="sng" dirty="0">
                <a:solidFill>
                  <a:schemeClr val="tx1"/>
                </a:solidFill>
              </a:rPr>
              <a:t>may</a:t>
            </a:r>
            <a:r>
              <a:rPr lang="en-US" dirty="0">
                <a:solidFill>
                  <a:schemeClr val="tx1"/>
                </a:solidFill>
              </a:rPr>
              <a:t> be eligible for a one-time match of the net savings resulting from new actions implemented pursuant to the Plan</a:t>
            </a:r>
            <a:r>
              <a:rPr lang="en-US" dirty="0" smtClean="0">
                <a:solidFill>
                  <a:schemeClr val="tx1"/>
                </a:solidFill>
              </a:rPr>
              <a:t>.  (The Panel must decide how to divvy that up among the Plan participants and submit the methodology with the Plan.)</a:t>
            </a:r>
          </a:p>
          <a:p>
            <a:endParaRPr lang="en-US" dirty="0">
              <a:solidFill>
                <a:schemeClr val="tx1"/>
              </a:solidFill>
            </a:endParaRPr>
          </a:p>
          <a:p>
            <a:pPr marL="0" indent="0">
              <a:buNone/>
            </a:pPr>
            <a:endParaRPr lang="en-US" dirty="0">
              <a:solidFill>
                <a:schemeClr val="tx1"/>
              </a:solidFill>
            </a:endParaRPr>
          </a:p>
        </p:txBody>
      </p:sp>
      <p:pic>
        <p:nvPicPr>
          <p:cNvPr id="4" name="Picture 2" descr="LOGO_SEAL_200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20595"/>
            <a:ext cx="2076450" cy="103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723900" y="3945317"/>
            <a:ext cx="7696200" cy="2031325"/>
          </a:xfrm>
          <a:prstGeom prst="rect">
            <a:avLst/>
          </a:prstGeom>
        </p:spPr>
        <p:txBody>
          <a:bodyPr wrap="square" numCol="2">
            <a:spAutoFit/>
          </a:bodyPr>
          <a:lstStyle/>
          <a:p>
            <a:pPr marL="285750" indent="-285750">
              <a:buFont typeface="Courier New" panose="02070309020205020404" pitchFamily="49" charset="0"/>
              <a:buChar char="o"/>
            </a:pPr>
            <a:r>
              <a:rPr lang="en-US" dirty="0" smtClean="0">
                <a:latin typeface="Century Gothic" panose="020B0502020202020204" pitchFamily="34" charset="0"/>
              </a:rPr>
              <a:t>Combined justice courts</a:t>
            </a:r>
          </a:p>
          <a:p>
            <a:pPr marL="285750" indent="-285750">
              <a:buFont typeface="Courier New" panose="02070309020205020404" pitchFamily="49" charset="0"/>
              <a:buChar char="o"/>
            </a:pPr>
            <a:r>
              <a:rPr lang="en-US" dirty="0" smtClean="0">
                <a:latin typeface="Century Gothic" panose="020B0502020202020204" pitchFamily="34" charset="0"/>
              </a:rPr>
              <a:t>Transportation services</a:t>
            </a:r>
          </a:p>
          <a:p>
            <a:pPr marL="285750" indent="-285750">
              <a:buFont typeface="Courier New" panose="02070309020205020404" pitchFamily="49" charset="0"/>
              <a:buChar char="o"/>
            </a:pPr>
            <a:r>
              <a:rPr lang="en-US" dirty="0" smtClean="0">
                <a:latin typeface="Century Gothic" panose="020B0502020202020204" pitchFamily="34" charset="0"/>
              </a:rPr>
              <a:t>Assessors</a:t>
            </a:r>
          </a:p>
          <a:p>
            <a:pPr marL="285750" indent="-285750">
              <a:buFont typeface="Courier New" panose="02070309020205020404" pitchFamily="49" charset="0"/>
              <a:buChar char="o"/>
            </a:pPr>
            <a:r>
              <a:rPr lang="en-US" dirty="0" smtClean="0">
                <a:latin typeface="Century Gothic" panose="020B0502020202020204" pitchFamily="34" charset="0"/>
              </a:rPr>
              <a:t>Tax collection</a:t>
            </a:r>
          </a:p>
          <a:p>
            <a:pPr marL="285750" indent="-285750">
              <a:buFont typeface="Courier New" panose="02070309020205020404" pitchFamily="49" charset="0"/>
              <a:buChar char="o"/>
            </a:pPr>
            <a:r>
              <a:rPr lang="en-US" dirty="0" smtClean="0">
                <a:latin typeface="Century Gothic" panose="020B0502020202020204" pitchFamily="34" charset="0"/>
              </a:rPr>
              <a:t>Highway services</a:t>
            </a:r>
          </a:p>
          <a:p>
            <a:pPr marL="285750" indent="-285750">
              <a:buFont typeface="Courier New" panose="02070309020205020404" pitchFamily="49" charset="0"/>
              <a:buChar char="o"/>
            </a:pPr>
            <a:r>
              <a:rPr lang="en-US" dirty="0" smtClean="0">
                <a:latin typeface="Century Gothic" panose="020B0502020202020204" pitchFamily="34" charset="0"/>
              </a:rPr>
              <a:t>Health Insurance</a:t>
            </a:r>
          </a:p>
          <a:p>
            <a:pPr marL="285750" indent="-285750">
              <a:buFont typeface="Courier New" panose="02070309020205020404" pitchFamily="49" charset="0"/>
              <a:buChar char="o"/>
            </a:pPr>
            <a:r>
              <a:rPr lang="en-US" dirty="0" smtClean="0">
                <a:latin typeface="Century Gothic" panose="020B0502020202020204" pitchFamily="34" charset="0"/>
              </a:rPr>
              <a:t>Purchasing</a:t>
            </a:r>
          </a:p>
          <a:p>
            <a:pPr marL="285750" indent="-285750">
              <a:buFont typeface="Courier New" panose="02070309020205020404" pitchFamily="49" charset="0"/>
              <a:buChar char="o"/>
            </a:pPr>
            <a:r>
              <a:rPr lang="en-US" dirty="0" smtClean="0">
                <a:latin typeface="Century Gothic" panose="020B0502020202020204" pitchFamily="34" charset="0"/>
              </a:rPr>
              <a:t>Animal control</a:t>
            </a:r>
          </a:p>
          <a:p>
            <a:pPr marL="285750" indent="-285750">
              <a:buFont typeface="Courier New" panose="02070309020205020404" pitchFamily="49" charset="0"/>
              <a:buChar char="o"/>
            </a:pPr>
            <a:r>
              <a:rPr lang="en-US" dirty="0" smtClean="0">
                <a:latin typeface="Century Gothic" panose="020B0502020202020204" pitchFamily="34" charset="0"/>
              </a:rPr>
              <a:t>Information Technology</a:t>
            </a:r>
          </a:p>
          <a:p>
            <a:pPr marL="285750" indent="-285750">
              <a:buFont typeface="Courier New" panose="02070309020205020404" pitchFamily="49" charset="0"/>
              <a:buChar char="o"/>
            </a:pPr>
            <a:r>
              <a:rPr lang="en-US" dirty="0" smtClean="0">
                <a:latin typeface="Century Gothic" panose="020B0502020202020204" pitchFamily="34" charset="0"/>
              </a:rPr>
              <a:t>Records Center</a:t>
            </a:r>
          </a:p>
          <a:p>
            <a:pPr marL="285750" indent="-285750">
              <a:buFont typeface="Courier New" panose="02070309020205020404" pitchFamily="49" charset="0"/>
              <a:buChar char="o"/>
            </a:pPr>
            <a:r>
              <a:rPr lang="en-US" dirty="0" smtClean="0">
                <a:latin typeface="Century Gothic" panose="020B0502020202020204" pitchFamily="34" charset="0"/>
              </a:rPr>
              <a:t>Police services</a:t>
            </a:r>
          </a:p>
          <a:p>
            <a:pPr marL="285750" indent="-285750">
              <a:buFont typeface="Courier New" panose="02070309020205020404" pitchFamily="49" charset="0"/>
              <a:buChar char="o"/>
            </a:pPr>
            <a:r>
              <a:rPr lang="en-US" dirty="0" smtClean="0">
                <a:latin typeface="Century Gothic" panose="020B0502020202020204" pitchFamily="34" charset="0"/>
              </a:rPr>
              <a:t>Trash collection</a:t>
            </a:r>
          </a:p>
          <a:p>
            <a:pPr marL="285750" indent="-285750">
              <a:buFont typeface="Courier New" panose="02070309020205020404" pitchFamily="49" charset="0"/>
              <a:buChar char="o"/>
            </a:pPr>
            <a:r>
              <a:rPr lang="en-US" dirty="0" smtClean="0">
                <a:latin typeface="Century Gothic" panose="020B0502020202020204" pitchFamily="34" charset="0"/>
              </a:rPr>
              <a:t>District consolidations</a:t>
            </a:r>
          </a:p>
          <a:p>
            <a:pPr marL="285750" indent="-285750">
              <a:buFont typeface="Courier New" panose="02070309020205020404" pitchFamily="49" charset="0"/>
              <a:buChar char="o"/>
            </a:pPr>
            <a:endParaRPr lang="en-US" dirty="0">
              <a:latin typeface="Century Gothic" panose="020B0502020202020204" pitchFamily="34" charset="0"/>
            </a:endParaRPr>
          </a:p>
        </p:txBody>
      </p:sp>
    </p:spTree>
    <p:extLst>
      <p:ext uri="{BB962C8B-B14F-4D97-AF65-F5344CB8AC3E}">
        <p14:creationId xmlns:p14="http://schemas.microsoft.com/office/powerpoint/2010/main" val="24198553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0"/>
            <a:ext cx="4823712" cy="1930400"/>
          </a:xfrm>
        </p:spPr>
        <p:txBody>
          <a:bodyPr>
            <a:normAutofit fontScale="90000"/>
          </a:bodyPr>
          <a:lstStyle/>
          <a:p>
            <a:r>
              <a:rPr lang="en-US" sz="4800" dirty="0" smtClean="0"/>
              <a:t>Understanding </a:t>
            </a:r>
            <a:r>
              <a:rPr lang="en-US" sz="4800" dirty="0"/>
              <a:t>the </a:t>
            </a:r>
            <a:r>
              <a:rPr lang="en-US" sz="4800" dirty="0" smtClean="0"/>
              <a:t>Mandate:</a:t>
            </a:r>
            <a:br>
              <a:rPr lang="en-US" sz="4800" dirty="0" smtClean="0"/>
            </a:br>
            <a:r>
              <a:rPr lang="en-US" sz="4400" dirty="0" smtClean="0"/>
              <a:t>Composition of the Panel</a:t>
            </a:r>
            <a:endParaRPr lang="en-US" sz="4400" dirty="0"/>
          </a:p>
        </p:txBody>
      </p:sp>
      <p:sp>
        <p:nvSpPr>
          <p:cNvPr id="3" name="Content Placeholder 2"/>
          <p:cNvSpPr>
            <a:spLocks noGrp="1"/>
          </p:cNvSpPr>
          <p:nvPr>
            <p:ph idx="1"/>
          </p:nvPr>
        </p:nvSpPr>
        <p:spPr>
          <a:xfrm>
            <a:off x="838199" y="2819400"/>
            <a:ext cx="6259155" cy="3652173"/>
          </a:xfrm>
        </p:spPr>
        <p:txBody>
          <a:bodyPr/>
          <a:lstStyle/>
          <a:p>
            <a:r>
              <a:rPr lang="en-US" u="sng" dirty="0" smtClean="0">
                <a:solidFill>
                  <a:schemeClr val="tx1"/>
                </a:solidFill>
              </a:rPr>
              <a:t>Required:</a:t>
            </a:r>
            <a:r>
              <a:rPr lang="en-US" dirty="0" smtClean="0">
                <a:solidFill>
                  <a:schemeClr val="tx1"/>
                </a:solidFill>
              </a:rPr>
              <a:t>  Chief executive officer of every town, village and city within the County.  This law defines the CEO as Mayors and Town Supervisors.  (Designees?)</a:t>
            </a:r>
          </a:p>
          <a:p>
            <a:endParaRPr lang="en-US" dirty="0">
              <a:solidFill>
                <a:schemeClr val="tx1"/>
              </a:solidFill>
            </a:endParaRPr>
          </a:p>
          <a:p>
            <a:r>
              <a:rPr lang="en-US" u="sng" dirty="0" smtClean="0">
                <a:solidFill>
                  <a:schemeClr val="tx1"/>
                </a:solidFill>
              </a:rPr>
              <a:t>Required:</a:t>
            </a:r>
            <a:r>
              <a:rPr lang="en-US" dirty="0" smtClean="0">
                <a:solidFill>
                  <a:schemeClr val="tx1"/>
                </a:solidFill>
              </a:rPr>
              <a:t>  The County CEO must chair the panel, and is a voting member.</a:t>
            </a:r>
          </a:p>
          <a:p>
            <a:endParaRPr lang="en-US" dirty="0">
              <a:solidFill>
                <a:schemeClr val="tx1"/>
              </a:solidFill>
            </a:endParaRPr>
          </a:p>
          <a:p>
            <a:r>
              <a:rPr lang="en-US" u="sng" dirty="0" smtClean="0">
                <a:solidFill>
                  <a:schemeClr val="tx1"/>
                </a:solidFill>
              </a:rPr>
              <a:t>Optional:</a:t>
            </a:r>
            <a:r>
              <a:rPr lang="en-US" dirty="0" smtClean="0">
                <a:solidFill>
                  <a:schemeClr val="tx1"/>
                </a:solidFill>
              </a:rPr>
              <a:t>  Only at the invitation of the Chair – school districts or special improvement districts.  Requires a vote of the board.</a:t>
            </a:r>
          </a:p>
          <a:p>
            <a:endParaRPr lang="en-US" dirty="0"/>
          </a:p>
        </p:txBody>
      </p:sp>
      <p:pic>
        <p:nvPicPr>
          <p:cNvPr id="4" name="Picture 2" descr="LOGO_SEAL_200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2076450" cy="103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279408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0" y="0"/>
            <a:ext cx="4290312" cy="1930400"/>
          </a:xfrm>
        </p:spPr>
        <p:txBody>
          <a:bodyPr>
            <a:normAutofit fontScale="90000"/>
          </a:bodyPr>
          <a:lstStyle/>
          <a:p>
            <a:r>
              <a:rPr lang="en-US" sz="4800" dirty="0" smtClean="0"/>
              <a:t>Understanding </a:t>
            </a:r>
            <a:r>
              <a:rPr lang="en-US" sz="4800" dirty="0"/>
              <a:t>the </a:t>
            </a:r>
            <a:r>
              <a:rPr lang="en-US" sz="4800" dirty="0" smtClean="0"/>
              <a:t>Mandate:</a:t>
            </a:r>
            <a:br>
              <a:rPr lang="en-US" sz="4800" dirty="0" smtClean="0"/>
            </a:br>
            <a:r>
              <a:rPr lang="en-US" sz="4400" dirty="0" smtClean="0"/>
              <a:t>Role </a:t>
            </a:r>
            <a:r>
              <a:rPr lang="en-US" sz="4400" dirty="0"/>
              <a:t>of the </a:t>
            </a:r>
            <a:r>
              <a:rPr lang="en-US" sz="4400" dirty="0" smtClean="0"/>
              <a:t>Chair</a:t>
            </a:r>
            <a:endParaRPr lang="en-US" sz="4400" dirty="0"/>
          </a:p>
        </p:txBody>
      </p:sp>
      <p:sp>
        <p:nvSpPr>
          <p:cNvPr id="3" name="Content Placeholder 2"/>
          <p:cNvSpPr>
            <a:spLocks noGrp="1"/>
          </p:cNvSpPr>
          <p:nvPr>
            <p:ph idx="1"/>
          </p:nvPr>
        </p:nvSpPr>
        <p:spPr>
          <a:xfrm>
            <a:off x="228600" y="2590800"/>
            <a:ext cx="8534400" cy="4114800"/>
          </a:xfrm>
        </p:spPr>
        <p:txBody>
          <a:bodyPr>
            <a:normAutofit/>
          </a:bodyPr>
          <a:lstStyle/>
          <a:p>
            <a:r>
              <a:rPr lang="en-US" dirty="0">
                <a:solidFill>
                  <a:schemeClr val="tx1"/>
                </a:solidFill>
              </a:rPr>
              <a:t>Responsible for the proper creation, development and submission of the County-wide Shared Services Property Tax Savings Plan. The </a:t>
            </a:r>
            <a:r>
              <a:rPr lang="en-US" dirty="0" smtClean="0">
                <a:solidFill>
                  <a:schemeClr val="tx1"/>
                </a:solidFill>
              </a:rPr>
              <a:t>Chair </a:t>
            </a:r>
            <a:r>
              <a:rPr lang="en-US" dirty="0">
                <a:solidFill>
                  <a:schemeClr val="tx1"/>
                </a:solidFill>
              </a:rPr>
              <a:t>is permitted to identify and invite the participation of </a:t>
            </a:r>
            <a:r>
              <a:rPr lang="en-US" dirty="0" smtClean="0">
                <a:solidFill>
                  <a:schemeClr val="tx1"/>
                </a:solidFill>
              </a:rPr>
              <a:t>optional panel </a:t>
            </a:r>
            <a:r>
              <a:rPr lang="en-US" dirty="0">
                <a:solidFill>
                  <a:schemeClr val="tx1"/>
                </a:solidFill>
              </a:rPr>
              <a:t>m</a:t>
            </a:r>
            <a:r>
              <a:rPr lang="en-US" dirty="0" smtClean="0">
                <a:solidFill>
                  <a:schemeClr val="tx1"/>
                </a:solidFill>
              </a:rPr>
              <a:t>embers.</a:t>
            </a:r>
          </a:p>
          <a:p>
            <a:endParaRPr lang="en-US" dirty="0">
              <a:solidFill>
                <a:schemeClr val="tx1"/>
              </a:solidFill>
            </a:endParaRPr>
          </a:p>
          <a:p>
            <a:r>
              <a:rPr lang="en-US" dirty="0" smtClean="0">
                <a:solidFill>
                  <a:schemeClr val="tx1"/>
                </a:solidFill>
              </a:rPr>
              <a:t>“proper creation” means convening panel meetings, soliciting input from public, unions, and panelists, conduct public hearings, meet deadlines, create and </a:t>
            </a:r>
            <a:r>
              <a:rPr lang="en-US" u="sng" dirty="0" smtClean="0">
                <a:solidFill>
                  <a:schemeClr val="tx1"/>
                </a:solidFill>
              </a:rPr>
              <a:t>certify</a:t>
            </a:r>
            <a:r>
              <a:rPr lang="en-US" dirty="0" smtClean="0">
                <a:solidFill>
                  <a:schemeClr val="tx1"/>
                </a:solidFill>
              </a:rPr>
              <a:t> the final written plan and submit it to the State.</a:t>
            </a:r>
          </a:p>
          <a:p>
            <a:endParaRPr lang="en-US" dirty="0">
              <a:solidFill>
                <a:schemeClr val="tx1"/>
              </a:solidFill>
            </a:endParaRPr>
          </a:p>
          <a:p>
            <a:r>
              <a:rPr lang="en-US" dirty="0" smtClean="0">
                <a:solidFill>
                  <a:schemeClr val="tx1"/>
                </a:solidFill>
              </a:rPr>
              <a:t>Conduct a public presentation of the final plan.</a:t>
            </a:r>
          </a:p>
          <a:p>
            <a:endParaRPr lang="en-US" dirty="0"/>
          </a:p>
        </p:txBody>
      </p:sp>
      <p:pic>
        <p:nvPicPr>
          <p:cNvPr id="4" name="Picture 2" descr="LOGO_SEAL_200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2076450" cy="103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61090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381000"/>
            <a:ext cx="5029200" cy="1981200"/>
          </a:xfrm>
        </p:spPr>
        <p:txBody>
          <a:bodyPr>
            <a:normAutofit fontScale="90000"/>
          </a:bodyPr>
          <a:lstStyle/>
          <a:p>
            <a:r>
              <a:rPr lang="en-US" sz="4800" dirty="0" smtClean="0"/>
              <a:t>Understanding </a:t>
            </a:r>
            <a:r>
              <a:rPr lang="en-US" sz="4800" dirty="0"/>
              <a:t>the Mandate</a:t>
            </a:r>
            <a:r>
              <a:rPr lang="en-US" sz="4800" dirty="0" smtClean="0"/>
              <a:t>:</a:t>
            </a:r>
            <a:r>
              <a:rPr lang="en-US" dirty="0" smtClean="0"/>
              <a:t/>
            </a:r>
            <a:br>
              <a:rPr lang="en-US" dirty="0" smtClean="0"/>
            </a:br>
            <a:r>
              <a:rPr lang="en-US" sz="4400" dirty="0" smtClean="0"/>
              <a:t>Role </a:t>
            </a:r>
            <a:r>
              <a:rPr lang="en-US" sz="4400" dirty="0"/>
              <a:t>of the Panel </a:t>
            </a:r>
            <a:r>
              <a:rPr lang="en-US" sz="4400" dirty="0" smtClean="0"/>
              <a:t>Members</a:t>
            </a:r>
            <a:endParaRPr lang="en-US" sz="4400" dirty="0"/>
          </a:p>
        </p:txBody>
      </p:sp>
      <p:sp>
        <p:nvSpPr>
          <p:cNvPr id="3" name="Content Placeholder 2"/>
          <p:cNvSpPr>
            <a:spLocks noGrp="1"/>
          </p:cNvSpPr>
          <p:nvPr>
            <p:ph idx="1"/>
          </p:nvPr>
        </p:nvSpPr>
        <p:spPr>
          <a:xfrm>
            <a:off x="304800" y="3200400"/>
            <a:ext cx="8382000" cy="3124200"/>
          </a:xfrm>
        </p:spPr>
        <p:txBody>
          <a:bodyPr/>
          <a:lstStyle/>
          <a:p>
            <a:r>
              <a:rPr lang="en-US" dirty="0">
                <a:solidFill>
                  <a:schemeClr val="tx1"/>
                </a:solidFill>
              </a:rPr>
              <a:t>Participate in development of the Plan. </a:t>
            </a:r>
            <a:endParaRPr lang="en-US" dirty="0" smtClean="0">
              <a:solidFill>
                <a:schemeClr val="tx1"/>
              </a:solidFill>
            </a:endParaRPr>
          </a:p>
          <a:p>
            <a:endParaRPr lang="en-US" dirty="0" smtClean="0">
              <a:solidFill>
                <a:schemeClr val="tx1"/>
              </a:solidFill>
            </a:endParaRPr>
          </a:p>
          <a:p>
            <a:r>
              <a:rPr lang="en-US" dirty="0" smtClean="0">
                <a:solidFill>
                  <a:schemeClr val="tx1"/>
                </a:solidFill>
              </a:rPr>
              <a:t>Decide whether or not to opt-out of any component of the Plan, and submit a written reason why.  Opt-out only effects the panel member’s municipality.</a:t>
            </a:r>
          </a:p>
          <a:p>
            <a:endParaRPr lang="en-US" dirty="0" smtClean="0">
              <a:solidFill>
                <a:schemeClr val="tx1"/>
              </a:solidFill>
            </a:endParaRPr>
          </a:p>
          <a:p>
            <a:r>
              <a:rPr lang="en-US" dirty="0" smtClean="0">
                <a:solidFill>
                  <a:schemeClr val="tx1"/>
                </a:solidFill>
              </a:rPr>
              <a:t>Vote </a:t>
            </a:r>
            <a:r>
              <a:rPr lang="en-US" dirty="0">
                <a:solidFill>
                  <a:schemeClr val="tx1"/>
                </a:solidFill>
              </a:rPr>
              <a:t>on the Plan</a:t>
            </a:r>
            <a:r>
              <a:rPr lang="en-US" dirty="0" smtClean="0">
                <a:solidFill>
                  <a:schemeClr val="tx1"/>
                </a:solidFill>
              </a:rPr>
              <a:t>.  (If the Plan doesn’t pass, we repeat it all next year.)</a:t>
            </a:r>
            <a:endParaRPr lang="en-US" dirty="0">
              <a:solidFill>
                <a:schemeClr val="tx1"/>
              </a:solidFill>
            </a:endParaRPr>
          </a:p>
        </p:txBody>
      </p:sp>
      <p:pic>
        <p:nvPicPr>
          <p:cNvPr id="4" name="Picture 2" descr="LOGO_SEAL_200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2133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225681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2200" y="0"/>
            <a:ext cx="6324600" cy="1828800"/>
          </a:xfrm>
        </p:spPr>
        <p:txBody>
          <a:bodyPr>
            <a:normAutofit fontScale="90000"/>
          </a:bodyPr>
          <a:lstStyle/>
          <a:p>
            <a:r>
              <a:rPr lang="en-US" sz="4800" dirty="0" smtClean="0"/>
              <a:t>Understanding </a:t>
            </a:r>
            <a:r>
              <a:rPr lang="en-US" sz="4800" dirty="0"/>
              <a:t>the Mandate</a:t>
            </a:r>
            <a:r>
              <a:rPr lang="en-US" sz="4800" dirty="0" smtClean="0"/>
              <a:t>:</a:t>
            </a:r>
            <a:r>
              <a:rPr lang="en-US" dirty="0" smtClean="0"/>
              <a:t/>
            </a:r>
            <a:br>
              <a:rPr lang="en-US" dirty="0" smtClean="0"/>
            </a:br>
            <a:r>
              <a:rPr lang="en-US" sz="3600" dirty="0" smtClean="0"/>
              <a:t>Required Activities &amp; </a:t>
            </a:r>
            <a:r>
              <a:rPr lang="en-US" sz="2400" dirty="0" smtClean="0"/>
              <a:t>Deadlines</a:t>
            </a:r>
            <a:endParaRPr lang="en-US" sz="2400" dirty="0"/>
          </a:p>
        </p:txBody>
      </p:sp>
      <p:sp>
        <p:nvSpPr>
          <p:cNvPr id="3" name="Content Placeholder 2"/>
          <p:cNvSpPr>
            <a:spLocks noGrp="1"/>
          </p:cNvSpPr>
          <p:nvPr>
            <p:ph idx="1"/>
          </p:nvPr>
        </p:nvSpPr>
        <p:spPr>
          <a:xfrm>
            <a:off x="533400" y="1828800"/>
            <a:ext cx="8610600" cy="4876800"/>
          </a:xfrm>
        </p:spPr>
        <p:txBody>
          <a:bodyPr>
            <a:normAutofit lnSpcReduction="10000"/>
          </a:bodyPr>
          <a:lstStyle/>
          <a:p>
            <a:pPr lvl="1">
              <a:buFont typeface="Wingdings" panose="05000000000000000000" pitchFamily="2" charset="2"/>
              <a:buChar char="Ø"/>
            </a:pPr>
            <a:r>
              <a:rPr lang="en-US" sz="1400" dirty="0" smtClean="0">
                <a:solidFill>
                  <a:schemeClr val="tx1"/>
                </a:solidFill>
              </a:rPr>
              <a:t>Take and research recommendations </a:t>
            </a:r>
            <a:r>
              <a:rPr lang="en-US" sz="1400" dirty="0">
                <a:solidFill>
                  <a:schemeClr val="tx1"/>
                </a:solidFill>
              </a:rPr>
              <a:t>from all the representatives of the shared services </a:t>
            </a:r>
            <a:r>
              <a:rPr lang="en-US" sz="1400" dirty="0" smtClean="0">
                <a:solidFill>
                  <a:schemeClr val="tx1"/>
                </a:solidFill>
              </a:rPr>
              <a:t>Panel,  </a:t>
            </a:r>
            <a:r>
              <a:rPr lang="en-US" sz="1400" dirty="0">
                <a:solidFill>
                  <a:schemeClr val="tx1"/>
                </a:solidFill>
              </a:rPr>
              <a:t>as well as the representative of each collective bargaining unit of the </a:t>
            </a:r>
            <a:r>
              <a:rPr lang="en-US" sz="1400" dirty="0" smtClean="0">
                <a:solidFill>
                  <a:schemeClr val="tx1"/>
                </a:solidFill>
              </a:rPr>
              <a:t>county, the </a:t>
            </a:r>
            <a:r>
              <a:rPr lang="en-US" sz="1400" dirty="0">
                <a:solidFill>
                  <a:schemeClr val="tx1"/>
                </a:solidFill>
              </a:rPr>
              <a:t>cities, towns, and villages and other optional invited panel members</a:t>
            </a:r>
            <a:r>
              <a:rPr lang="en-US" sz="1400" dirty="0" smtClean="0">
                <a:solidFill>
                  <a:schemeClr val="tx1"/>
                </a:solidFill>
              </a:rPr>
              <a:t>.</a:t>
            </a:r>
            <a:endParaRPr lang="en-US" sz="1400" dirty="0">
              <a:solidFill>
                <a:schemeClr val="tx1"/>
              </a:solidFill>
            </a:endParaRPr>
          </a:p>
          <a:p>
            <a:pPr lvl="1">
              <a:buFont typeface="Wingdings" panose="05000000000000000000" pitchFamily="2" charset="2"/>
              <a:buChar char="Ø"/>
            </a:pPr>
            <a:r>
              <a:rPr lang="en-US" sz="1400" dirty="0" smtClean="0">
                <a:solidFill>
                  <a:schemeClr val="tx1"/>
                </a:solidFill>
              </a:rPr>
              <a:t> Write, certify and submit </a:t>
            </a:r>
            <a:r>
              <a:rPr lang="en-US" sz="1400" dirty="0">
                <a:solidFill>
                  <a:schemeClr val="tx1"/>
                </a:solidFill>
              </a:rPr>
              <a:t>the plan to the </a:t>
            </a:r>
            <a:r>
              <a:rPr lang="en-US" sz="1400" dirty="0" smtClean="0">
                <a:solidFill>
                  <a:schemeClr val="tx1"/>
                </a:solidFill>
              </a:rPr>
              <a:t>County Legislature. </a:t>
            </a:r>
          </a:p>
          <a:p>
            <a:pPr lvl="1">
              <a:buFont typeface="Wingdings" panose="05000000000000000000" pitchFamily="2" charset="2"/>
              <a:buChar char="Ø"/>
            </a:pPr>
            <a:r>
              <a:rPr lang="en-US" sz="1400" dirty="0" smtClean="0">
                <a:solidFill>
                  <a:schemeClr val="tx1"/>
                </a:solidFill>
              </a:rPr>
              <a:t>The </a:t>
            </a:r>
            <a:r>
              <a:rPr lang="en-US" sz="1400" dirty="0">
                <a:solidFill>
                  <a:schemeClr val="tx1"/>
                </a:solidFill>
              </a:rPr>
              <a:t>County Legislative shall review the Plan, and </a:t>
            </a:r>
            <a:r>
              <a:rPr lang="en-US" sz="1400" u="sng" dirty="0">
                <a:solidFill>
                  <a:schemeClr val="tx1"/>
                </a:solidFill>
              </a:rPr>
              <a:t>may</a:t>
            </a:r>
            <a:r>
              <a:rPr lang="en-US" sz="1400" dirty="0">
                <a:solidFill>
                  <a:schemeClr val="tx1"/>
                </a:solidFill>
              </a:rPr>
              <a:t>, by a majority of its members, issue an advisory report with recommendations to the </a:t>
            </a:r>
            <a:r>
              <a:rPr lang="en-US" sz="1400" dirty="0" smtClean="0">
                <a:solidFill>
                  <a:schemeClr val="tx1"/>
                </a:solidFill>
              </a:rPr>
              <a:t>Chair.</a:t>
            </a:r>
          </a:p>
          <a:p>
            <a:pPr lvl="1">
              <a:buFont typeface="Wingdings" panose="05000000000000000000" pitchFamily="2" charset="2"/>
              <a:buChar char="Ø"/>
            </a:pPr>
            <a:endParaRPr lang="en-US" sz="1400" dirty="0" smtClean="0">
              <a:solidFill>
                <a:schemeClr val="tx1"/>
              </a:solidFill>
            </a:endParaRPr>
          </a:p>
          <a:p>
            <a:pPr lvl="1">
              <a:buFont typeface="Wingdings" panose="05000000000000000000" pitchFamily="2" charset="2"/>
              <a:buChar char="Ø"/>
            </a:pPr>
            <a:r>
              <a:rPr lang="en-US" sz="1400" dirty="0" smtClean="0">
                <a:solidFill>
                  <a:schemeClr val="tx1"/>
                </a:solidFill>
              </a:rPr>
              <a:t>The </a:t>
            </a:r>
            <a:r>
              <a:rPr lang="en-US" sz="1400" dirty="0">
                <a:solidFill>
                  <a:schemeClr val="tx1"/>
                </a:solidFill>
              </a:rPr>
              <a:t>Chair may modify the </a:t>
            </a:r>
            <a:r>
              <a:rPr lang="en-US" sz="1400" dirty="0" smtClean="0">
                <a:solidFill>
                  <a:schemeClr val="tx1"/>
                </a:solidFill>
              </a:rPr>
              <a:t>Plan.</a:t>
            </a:r>
          </a:p>
          <a:p>
            <a:pPr lvl="1">
              <a:buFont typeface="Wingdings" panose="05000000000000000000" pitchFamily="2" charset="2"/>
              <a:buChar char="Ø"/>
            </a:pPr>
            <a:r>
              <a:rPr lang="en-US" sz="1400" dirty="0" smtClean="0">
                <a:solidFill>
                  <a:schemeClr val="tx1"/>
                </a:solidFill>
              </a:rPr>
              <a:t>Three </a:t>
            </a:r>
            <a:r>
              <a:rPr lang="en-US" sz="1400" dirty="0">
                <a:solidFill>
                  <a:schemeClr val="tx1"/>
                </a:solidFill>
              </a:rPr>
              <a:t>public hearings on the Plan for the Panel and the County </a:t>
            </a:r>
            <a:r>
              <a:rPr lang="en-US" sz="1400" dirty="0" smtClean="0">
                <a:solidFill>
                  <a:schemeClr val="tx1"/>
                </a:solidFill>
              </a:rPr>
              <a:t>Legislature.</a:t>
            </a:r>
          </a:p>
          <a:p>
            <a:pPr lvl="1">
              <a:buFont typeface="Wingdings" panose="05000000000000000000" pitchFamily="2" charset="2"/>
              <a:buChar char="Ø"/>
            </a:pPr>
            <a:r>
              <a:rPr lang="en-US" sz="1400" dirty="0" smtClean="0">
                <a:solidFill>
                  <a:schemeClr val="tx1"/>
                </a:solidFill>
              </a:rPr>
              <a:t>Panel </a:t>
            </a:r>
            <a:r>
              <a:rPr lang="en-US" sz="1400" dirty="0">
                <a:solidFill>
                  <a:schemeClr val="tx1"/>
                </a:solidFill>
              </a:rPr>
              <a:t>must vote on the Plan.  Any “no” votes must be explained in writing by the panel member.  If the Plan doesn’t pass… rinse, spin, and repeat next </a:t>
            </a:r>
            <a:r>
              <a:rPr lang="en-US" sz="1400" dirty="0" smtClean="0">
                <a:solidFill>
                  <a:schemeClr val="tx1"/>
                </a:solidFill>
              </a:rPr>
              <a:t>year.</a:t>
            </a:r>
          </a:p>
          <a:p>
            <a:pPr lvl="1">
              <a:buFont typeface="Wingdings" panose="05000000000000000000" pitchFamily="2" charset="2"/>
              <a:buChar char="Ø"/>
            </a:pPr>
            <a:r>
              <a:rPr lang="en-US" sz="1400" dirty="0" smtClean="0">
                <a:solidFill>
                  <a:schemeClr val="tx1"/>
                </a:solidFill>
              </a:rPr>
              <a:t>Chair </a:t>
            </a:r>
            <a:r>
              <a:rPr lang="en-US" sz="1400" dirty="0">
                <a:solidFill>
                  <a:schemeClr val="tx1"/>
                </a:solidFill>
              </a:rPr>
              <a:t>submits Plan to the State Division of </a:t>
            </a:r>
            <a:r>
              <a:rPr lang="en-US" sz="1400" dirty="0" smtClean="0">
                <a:solidFill>
                  <a:schemeClr val="tx1"/>
                </a:solidFill>
              </a:rPr>
              <a:t>Budget.</a:t>
            </a:r>
          </a:p>
          <a:p>
            <a:pPr lvl="1">
              <a:buFont typeface="Wingdings" panose="05000000000000000000" pitchFamily="2" charset="2"/>
              <a:buChar char="Ø"/>
            </a:pPr>
            <a:r>
              <a:rPr lang="en-US" sz="1400" dirty="0" smtClean="0">
                <a:solidFill>
                  <a:schemeClr val="tx1"/>
                </a:solidFill>
              </a:rPr>
              <a:t>Chair </a:t>
            </a:r>
            <a:r>
              <a:rPr lang="en-US" sz="1400" dirty="0">
                <a:solidFill>
                  <a:schemeClr val="tx1"/>
                </a:solidFill>
              </a:rPr>
              <a:t>disseminates Plan to County </a:t>
            </a:r>
            <a:r>
              <a:rPr lang="en-US" sz="1400" dirty="0" smtClean="0">
                <a:solidFill>
                  <a:schemeClr val="tx1"/>
                </a:solidFill>
              </a:rPr>
              <a:t>residents.</a:t>
            </a:r>
          </a:p>
          <a:p>
            <a:pPr lvl="1">
              <a:buFont typeface="Wingdings" panose="05000000000000000000" pitchFamily="2" charset="2"/>
              <a:buChar char="Ø"/>
            </a:pPr>
            <a:endParaRPr lang="en-US" sz="1400" dirty="0" smtClean="0">
              <a:solidFill>
                <a:schemeClr val="tx1"/>
              </a:solidFill>
            </a:endParaRPr>
          </a:p>
          <a:p>
            <a:pPr lvl="1">
              <a:buFont typeface="Wingdings" panose="05000000000000000000" pitchFamily="2" charset="2"/>
              <a:buChar char="Ø"/>
            </a:pPr>
            <a:r>
              <a:rPr lang="en-US" sz="1400" dirty="0" smtClean="0">
                <a:solidFill>
                  <a:schemeClr val="tx1"/>
                </a:solidFill>
              </a:rPr>
              <a:t>Chair </a:t>
            </a:r>
            <a:r>
              <a:rPr lang="en-US" sz="1400" dirty="0">
                <a:solidFill>
                  <a:schemeClr val="tx1"/>
                </a:solidFill>
              </a:rPr>
              <a:t>delivers public presentation of the </a:t>
            </a:r>
            <a:r>
              <a:rPr lang="en-US" sz="1400" dirty="0" smtClean="0">
                <a:solidFill>
                  <a:schemeClr val="tx1"/>
                </a:solidFill>
              </a:rPr>
              <a:t>Plan.</a:t>
            </a:r>
          </a:p>
          <a:p>
            <a:pPr lvl="2">
              <a:buFont typeface="Wingdings" panose="05000000000000000000" pitchFamily="2" charset="2"/>
              <a:buChar char="Ø"/>
            </a:pPr>
            <a:r>
              <a:rPr lang="en-US" dirty="0" smtClean="0">
                <a:solidFill>
                  <a:schemeClr val="tx1"/>
                </a:solidFill>
              </a:rPr>
              <a:t>Perhaps </a:t>
            </a:r>
            <a:r>
              <a:rPr lang="en-US" dirty="0">
                <a:solidFill>
                  <a:schemeClr val="tx1"/>
                </a:solidFill>
              </a:rPr>
              <a:t>at Legislature Meeting on Oct. 12?</a:t>
            </a:r>
          </a:p>
          <a:p>
            <a:pPr lvl="1">
              <a:buFont typeface="Wingdings" panose="05000000000000000000" pitchFamily="2" charset="2"/>
              <a:buChar char="Ø"/>
            </a:pPr>
            <a:endParaRPr lang="en-US" sz="1200" dirty="0">
              <a:solidFill>
                <a:schemeClr val="tx1"/>
              </a:solidFill>
            </a:endParaRPr>
          </a:p>
        </p:txBody>
      </p:sp>
      <p:pic>
        <p:nvPicPr>
          <p:cNvPr id="4" name="Picture 2" descr="LOGO_SEAL_200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0650" y="-9525"/>
            <a:ext cx="2076450" cy="103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AutoShape 2" descr="Image result for picture of a calendar with September 15"/>
          <p:cNvSpPr>
            <a:spLocks noChangeAspect="1" noChangeArrowheads="1"/>
          </p:cNvSpPr>
          <p:nvPr/>
        </p:nvSpPr>
        <p:spPr bwMode="auto">
          <a:xfrm>
            <a:off x="-3175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AutoShape 4" descr="Image result for picture of a calendar with September 15"/>
          <p:cNvSpPr>
            <a:spLocks noChangeAspect="1" noChangeArrowheads="1"/>
          </p:cNvSpPr>
          <p:nvPr/>
        </p:nvSpPr>
        <p:spPr bwMode="auto">
          <a:xfrm>
            <a:off x="120650" y="1587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0650" y="3657600"/>
            <a:ext cx="864000" cy="864000"/>
          </a:xfrm>
          <a:prstGeom prst="rect">
            <a:avLst/>
          </a:prstGeom>
        </p:spPr>
      </p:pic>
      <p:pic>
        <p:nvPicPr>
          <p:cNvPr id="10" name="Picture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20650" y="1828800"/>
            <a:ext cx="864000" cy="864000"/>
          </a:xfrm>
          <a:prstGeom prst="rect">
            <a:avLst/>
          </a:prstGeom>
        </p:spPr>
      </p:pic>
      <p:pic>
        <p:nvPicPr>
          <p:cNvPr id="11" name="Picture 1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20650" y="5400192"/>
            <a:ext cx="864000" cy="864000"/>
          </a:xfrm>
          <a:prstGeom prst="rect">
            <a:avLst/>
          </a:prstGeom>
        </p:spPr>
      </p:pic>
    </p:spTree>
    <p:extLst>
      <p:ext uri="{BB962C8B-B14F-4D97-AF65-F5344CB8AC3E}">
        <p14:creationId xmlns:p14="http://schemas.microsoft.com/office/powerpoint/2010/main" val="18766965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76600" y="228600"/>
            <a:ext cx="3680712" cy="838200"/>
          </a:xfrm>
        </p:spPr>
        <p:txBody>
          <a:bodyPr>
            <a:normAutofit fontScale="90000"/>
          </a:bodyPr>
          <a:lstStyle/>
          <a:p>
            <a:r>
              <a:rPr lang="en-US" dirty="0"/>
              <a:t>Plan Contents</a:t>
            </a:r>
            <a:br>
              <a:rPr lang="en-US" dirty="0"/>
            </a:br>
            <a:endParaRPr lang="en-US" dirty="0"/>
          </a:p>
        </p:txBody>
      </p:sp>
      <p:sp>
        <p:nvSpPr>
          <p:cNvPr id="3" name="Content Placeholder 2"/>
          <p:cNvSpPr>
            <a:spLocks noGrp="1"/>
          </p:cNvSpPr>
          <p:nvPr>
            <p:ph idx="1"/>
          </p:nvPr>
        </p:nvSpPr>
        <p:spPr>
          <a:xfrm>
            <a:off x="457200" y="1066800"/>
            <a:ext cx="8229600" cy="5486400"/>
          </a:xfrm>
        </p:spPr>
        <p:txBody>
          <a:bodyPr>
            <a:normAutofit fontScale="77500" lnSpcReduction="20000"/>
          </a:bodyPr>
          <a:lstStyle/>
          <a:p>
            <a:r>
              <a:rPr lang="en-US" sz="1600" dirty="0" smtClean="0">
                <a:solidFill>
                  <a:schemeClr val="tx1"/>
                </a:solidFill>
              </a:rPr>
              <a:t>Plan should include shared </a:t>
            </a:r>
            <a:r>
              <a:rPr lang="en-US" sz="1600" dirty="0">
                <a:solidFill>
                  <a:schemeClr val="tx1"/>
                </a:solidFill>
              </a:rPr>
              <a:t>and coordinated actions that can be implemented during the subsequent calendar </a:t>
            </a:r>
            <a:r>
              <a:rPr lang="en-US" dirty="0">
                <a:solidFill>
                  <a:schemeClr val="tx1"/>
                </a:solidFill>
              </a:rPr>
              <a:t>year</a:t>
            </a:r>
            <a:r>
              <a:rPr lang="en-US" dirty="0" smtClean="0">
                <a:solidFill>
                  <a:schemeClr val="tx1"/>
                </a:solidFill>
              </a:rPr>
              <a:t>.</a:t>
            </a:r>
          </a:p>
          <a:p>
            <a:r>
              <a:rPr lang="en-US" dirty="0" smtClean="0">
                <a:solidFill>
                  <a:schemeClr val="tx1"/>
                </a:solidFill>
              </a:rPr>
              <a:t>Proposed actions must </a:t>
            </a:r>
            <a:r>
              <a:rPr lang="en-US" dirty="0">
                <a:solidFill>
                  <a:schemeClr val="tx1"/>
                </a:solidFill>
              </a:rPr>
              <a:t>be </a:t>
            </a:r>
            <a:r>
              <a:rPr lang="en-US" dirty="0" smtClean="0">
                <a:solidFill>
                  <a:schemeClr val="tx1"/>
                </a:solidFill>
              </a:rPr>
              <a:t>among </a:t>
            </a:r>
            <a:r>
              <a:rPr lang="en-US" dirty="0">
                <a:solidFill>
                  <a:schemeClr val="tx1"/>
                </a:solidFill>
              </a:rPr>
              <a:t>the county, cities, towns and villages within the county, as well as any participating school </a:t>
            </a:r>
            <a:r>
              <a:rPr lang="en-US" dirty="0" smtClean="0">
                <a:solidFill>
                  <a:schemeClr val="tx1"/>
                </a:solidFill>
              </a:rPr>
              <a:t>districts or </a:t>
            </a:r>
            <a:r>
              <a:rPr lang="en-US" dirty="0">
                <a:solidFill>
                  <a:schemeClr val="tx1"/>
                </a:solidFill>
              </a:rPr>
              <a:t>special improvement districts</a:t>
            </a:r>
            <a:r>
              <a:rPr lang="en-US" dirty="0" smtClean="0">
                <a:solidFill>
                  <a:schemeClr val="tx1"/>
                </a:solidFill>
              </a:rPr>
              <a:t>.</a:t>
            </a:r>
            <a:endParaRPr lang="en-US" dirty="0">
              <a:solidFill>
                <a:schemeClr val="tx1"/>
              </a:solidFill>
            </a:endParaRPr>
          </a:p>
          <a:p>
            <a:r>
              <a:rPr lang="en-US" dirty="0">
                <a:solidFill>
                  <a:schemeClr val="tx1"/>
                </a:solidFill>
              </a:rPr>
              <a:t>The Plan must contain </a:t>
            </a:r>
            <a:r>
              <a:rPr lang="en-US" b="1" dirty="0">
                <a:solidFill>
                  <a:schemeClr val="tx1"/>
                </a:solidFill>
              </a:rPr>
              <a:t>new recurring </a:t>
            </a:r>
            <a:r>
              <a:rPr lang="en-US" dirty="0">
                <a:solidFill>
                  <a:schemeClr val="tx1"/>
                </a:solidFill>
              </a:rPr>
              <a:t>property tax savings to be achieved through actions such </a:t>
            </a:r>
            <a:r>
              <a:rPr lang="en-US" dirty="0" smtClean="0">
                <a:solidFill>
                  <a:schemeClr val="tx1"/>
                </a:solidFill>
              </a:rPr>
              <a:t>as the </a:t>
            </a:r>
            <a:r>
              <a:rPr lang="en-US" dirty="0">
                <a:solidFill>
                  <a:schemeClr val="tx1"/>
                </a:solidFill>
              </a:rPr>
              <a:t>elimination of duplicative services, shared services, the reduction of back-office administrative overhead, and the improved coordination of services</a:t>
            </a:r>
            <a:r>
              <a:rPr lang="en-US" dirty="0" smtClean="0">
                <a:solidFill>
                  <a:schemeClr val="tx1"/>
                </a:solidFill>
              </a:rPr>
              <a:t>.</a:t>
            </a:r>
          </a:p>
          <a:p>
            <a:r>
              <a:rPr lang="en-US" dirty="0">
                <a:solidFill>
                  <a:schemeClr val="tx1"/>
                </a:solidFill>
              </a:rPr>
              <a:t>If the Plan contains a proposed action that by law is subject to a procedural requirement such as a public referendum, then the planned action will not be operative until said procedural requirement occurs</a:t>
            </a:r>
            <a:r>
              <a:rPr lang="en-US" dirty="0" smtClean="0">
                <a:solidFill>
                  <a:schemeClr val="tx1"/>
                </a:solidFill>
              </a:rPr>
              <a:t>.</a:t>
            </a:r>
            <a:endParaRPr lang="en-US" dirty="0">
              <a:solidFill>
                <a:schemeClr val="tx1"/>
              </a:solidFill>
            </a:endParaRPr>
          </a:p>
          <a:p>
            <a:r>
              <a:rPr lang="en-US" dirty="0">
                <a:solidFill>
                  <a:schemeClr val="tx1"/>
                </a:solidFill>
              </a:rPr>
              <a:t>The Plan must begin with the summary document (Guidance APPENDIX A) when it is publicly disseminated and when it is submitted to the Director of the New York State Division of the Budget (DOB). There is no prescribed format for the individual proposals contained within the plan.</a:t>
            </a:r>
          </a:p>
          <a:p>
            <a:r>
              <a:rPr lang="en-US" dirty="0">
                <a:solidFill>
                  <a:schemeClr val="tx1"/>
                </a:solidFill>
              </a:rPr>
              <a:t>Proposed actions can be among: </a:t>
            </a:r>
          </a:p>
          <a:p>
            <a:pPr lvl="1"/>
            <a:r>
              <a:rPr lang="en-US" sz="1800" dirty="0">
                <a:solidFill>
                  <a:schemeClr val="tx1"/>
                </a:solidFill>
              </a:rPr>
              <a:t>the whole group, </a:t>
            </a:r>
          </a:p>
          <a:p>
            <a:pPr lvl="1"/>
            <a:r>
              <a:rPr lang="en-US" sz="1800" dirty="0">
                <a:solidFill>
                  <a:schemeClr val="tx1"/>
                </a:solidFill>
              </a:rPr>
              <a:t>just a few municipalities</a:t>
            </a:r>
          </a:p>
          <a:p>
            <a:pPr lvl="1"/>
            <a:r>
              <a:rPr lang="en-US" sz="1800" dirty="0">
                <a:solidFill>
                  <a:schemeClr val="tx1"/>
                </a:solidFill>
              </a:rPr>
              <a:t>school districts.</a:t>
            </a:r>
          </a:p>
          <a:p>
            <a:pPr lvl="1"/>
            <a:r>
              <a:rPr lang="en-US" sz="1800" dirty="0">
                <a:solidFill>
                  <a:schemeClr val="tx1"/>
                </a:solidFill>
              </a:rPr>
              <a:t>with or without County</a:t>
            </a:r>
          </a:p>
          <a:p>
            <a:pPr lvl="1"/>
            <a:r>
              <a:rPr lang="en-US" sz="1800" dirty="0">
                <a:solidFill>
                  <a:schemeClr val="tx1"/>
                </a:solidFill>
              </a:rPr>
              <a:t>any combination of the above</a:t>
            </a:r>
            <a:r>
              <a:rPr lang="en-US" sz="1800" dirty="0" smtClean="0">
                <a:solidFill>
                  <a:schemeClr val="tx1"/>
                </a:solidFill>
              </a:rPr>
              <a:t>.</a:t>
            </a:r>
            <a:endParaRPr lang="en-US" sz="1800" dirty="0">
              <a:solidFill>
                <a:schemeClr val="tx1"/>
              </a:solidFill>
            </a:endParaRPr>
          </a:p>
          <a:p>
            <a:r>
              <a:rPr lang="en-US" dirty="0">
                <a:solidFill>
                  <a:schemeClr val="tx1"/>
                </a:solidFill>
              </a:rPr>
              <a:t>Shared services, duplication, efficiencies, administrative overhead, consolidations, etc</a:t>
            </a:r>
            <a:r>
              <a:rPr lang="en-US" dirty="0" smtClean="0">
                <a:solidFill>
                  <a:schemeClr val="tx1"/>
                </a:solidFill>
              </a:rPr>
              <a:t>.</a:t>
            </a:r>
            <a:endParaRPr lang="en-US" dirty="0">
              <a:solidFill>
                <a:schemeClr val="tx1"/>
              </a:solidFill>
            </a:endParaRPr>
          </a:p>
          <a:p>
            <a:r>
              <a:rPr lang="en-US" dirty="0">
                <a:solidFill>
                  <a:schemeClr val="tx1"/>
                </a:solidFill>
              </a:rPr>
              <a:t>MUST BE NEW &amp; RECURRING</a:t>
            </a:r>
            <a:endParaRPr lang="en-US" dirty="0"/>
          </a:p>
        </p:txBody>
      </p:sp>
      <p:pic>
        <p:nvPicPr>
          <p:cNvPr id="4" name="Picture 2" descr="LOGO_SEAL_200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0650" y="-9525"/>
            <a:ext cx="2076450" cy="103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34069505"/>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780</TotalTime>
  <Words>869</Words>
  <Application>Microsoft Office PowerPoint</Application>
  <PresentationFormat>On-screen Show (4:3)</PresentationFormat>
  <Paragraphs>94</Paragraphs>
  <Slides>10</Slides>
  <Notes>10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Arial</vt:lpstr>
      <vt:lpstr>Calibri</vt:lpstr>
      <vt:lpstr>Century Gothic</vt:lpstr>
      <vt:lpstr>Courier New</vt:lpstr>
      <vt:lpstr>Trebuchet MS</vt:lpstr>
      <vt:lpstr>Wingdings</vt:lpstr>
      <vt:lpstr>Wingdings 3</vt:lpstr>
      <vt:lpstr>Facet</vt:lpstr>
      <vt:lpstr>Sullivan County Shared Services Panel</vt:lpstr>
      <vt:lpstr>      Tonight’s Goals</vt:lpstr>
      <vt:lpstr>Understanding the Mandate: Purpose</vt:lpstr>
      <vt:lpstr>Purpose</vt:lpstr>
      <vt:lpstr>Understanding the Mandate: Composition of the Panel</vt:lpstr>
      <vt:lpstr>Understanding the Mandate: Role of the Chair</vt:lpstr>
      <vt:lpstr>Understanding the Mandate: Role of the Panel Members</vt:lpstr>
      <vt:lpstr>Understanding the Mandate: Required Activities &amp; Deadlines</vt:lpstr>
      <vt:lpstr>Plan Contents </vt:lpstr>
      <vt:lpstr>NEXT STEPS</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Oswego County Shared Services Panel</dc:title>
  <dc:creator>Phil Church</dc:creator>
  <cp:lastModifiedBy>Michelle L. Huck</cp:lastModifiedBy>
  <cp:revision>44</cp:revision>
  <cp:lastPrinted>2017-05-16T14:06:27Z</cp:lastPrinted>
  <dcterms:created xsi:type="dcterms:W3CDTF">2017-05-03T13:30:53Z</dcterms:created>
  <dcterms:modified xsi:type="dcterms:W3CDTF">2017-05-16T14:09:24Z</dcterms:modified>
</cp:coreProperties>
</file>